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9"/>
  </p:notesMasterIdLst>
  <p:sldIdLst>
    <p:sldId id="256" r:id="rId2"/>
    <p:sldId id="257" r:id="rId3"/>
    <p:sldId id="278" r:id="rId4"/>
    <p:sldId id="272" r:id="rId5"/>
    <p:sldId id="277" r:id="rId6"/>
    <p:sldId id="267" r:id="rId7"/>
    <p:sldId id="265" r:id="rId8"/>
    <p:sldId id="279" r:id="rId9"/>
    <p:sldId id="280" r:id="rId10"/>
    <p:sldId id="281" r:id="rId11"/>
    <p:sldId id="282" r:id="rId12"/>
    <p:sldId id="283" r:id="rId13"/>
    <p:sldId id="284" r:id="rId14"/>
    <p:sldId id="285" r:id="rId15"/>
    <p:sldId id="259" r:id="rId16"/>
    <p:sldId id="260" r:id="rId17"/>
    <p:sldId id="269" r:id="rId18"/>
    <p:sldId id="261" r:id="rId19"/>
    <p:sldId id="262" r:id="rId20"/>
    <p:sldId id="268" r:id="rId21"/>
    <p:sldId id="263" r:id="rId22"/>
    <p:sldId id="264" r:id="rId23"/>
    <p:sldId id="290" r:id="rId24"/>
    <p:sldId id="291" r:id="rId25"/>
    <p:sldId id="292" r:id="rId26"/>
    <p:sldId id="293" r:id="rId27"/>
    <p:sldId id="294" r:id="rId28"/>
    <p:sldId id="296" r:id="rId29"/>
    <p:sldId id="295" r:id="rId30"/>
    <p:sldId id="266" r:id="rId31"/>
    <p:sldId id="286" r:id="rId32"/>
    <p:sldId id="271" r:id="rId33"/>
    <p:sldId id="275" r:id="rId34"/>
    <p:sldId id="273" r:id="rId35"/>
    <p:sldId id="274" r:id="rId36"/>
    <p:sldId id="287" r:id="rId37"/>
    <p:sldId id="299" r:id="rId38"/>
    <p:sldId id="276" r:id="rId39"/>
    <p:sldId id="297" r:id="rId40"/>
    <p:sldId id="298" r:id="rId41"/>
    <p:sldId id="301" r:id="rId42"/>
    <p:sldId id="300" r:id="rId43"/>
    <p:sldId id="302" r:id="rId44"/>
    <p:sldId id="303" r:id="rId45"/>
    <p:sldId id="306" r:id="rId46"/>
    <p:sldId id="304" r:id="rId47"/>
    <p:sldId id="305" r:id="rId4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735" autoAdjust="0"/>
    <p:restoredTop sz="94660"/>
  </p:normalViewPr>
  <p:slideViewPr>
    <p:cSldViewPr>
      <p:cViewPr>
        <p:scale>
          <a:sx n="75" d="100"/>
          <a:sy n="75" d="100"/>
        </p:scale>
        <p:origin x="-1230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540CF2-D5A5-4B92-8250-88C5BCE33F07}" type="datetimeFigureOut">
              <a:rPr lang="en-US" smtClean="0"/>
              <a:pPr/>
              <a:t>10/2/2024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E541BC-A963-4982-BB5E-AFB20D5BB97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E541BC-A963-4982-BB5E-AFB20D5BB97D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E541BC-A963-4982-BB5E-AFB20D5BB97D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12EB3-5CC0-4744-AB50-D0091A24AA6A}" type="datetimeFigureOut">
              <a:rPr lang="en-US" smtClean="0"/>
              <a:pPr/>
              <a:t>10/2/2024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5E6FA-D067-41CB-BD08-FCE783545F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12EB3-5CC0-4744-AB50-D0091A24AA6A}" type="datetimeFigureOut">
              <a:rPr lang="en-US" smtClean="0"/>
              <a:pPr/>
              <a:t>10/2/2024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5E6FA-D067-41CB-BD08-FCE783545F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12EB3-5CC0-4744-AB50-D0091A24AA6A}" type="datetimeFigureOut">
              <a:rPr lang="en-US" smtClean="0"/>
              <a:pPr/>
              <a:t>10/2/2024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5E6FA-D067-41CB-BD08-FCE783545F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12EB3-5CC0-4744-AB50-D0091A24AA6A}" type="datetimeFigureOut">
              <a:rPr lang="en-US" smtClean="0"/>
              <a:pPr/>
              <a:t>10/2/2024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5E6FA-D067-41CB-BD08-FCE783545F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12EB3-5CC0-4744-AB50-D0091A24AA6A}" type="datetimeFigureOut">
              <a:rPr lang="en-US" smtClean="0"/>
              <a:pPr/>
              <a:t>10/2/2024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5E6FA-D067-41CB-BD08-FCE783545F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12EB3-5CC0-4744-AB50-D0091A24AA6A}" type="datetimeFigureOut">
              <a:rPr lang="en-US" smtClean="0"/>
              <a:pPr/>
              <a:t>10/2/2024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5E6FA-D067-41CB-BD08-FCE783545F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12EB3-5CC0-4744-AB50-D0091A24AA6A}" type="datetimeFigureOut">
              <a:rPr lang="en-US" smtClean="0"/>
              <a:pPr/>
              <a:t>10/2/2024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5E6FA-D067-41CB-BD08-FCE783545F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12EB3-5CC0-4744-AB50-D0091A24AA6A}" type="datetimeFigureOut">
              <a:rPr lang="en-US" smtClean="0"/>
              <a:pPr/>
              <a:t>10/2/2024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5E6FA-D067-41CB-BD08-FCE783545F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12EB3-5CC0-4744-AB50-D0091A24AA6A}" type="datetimeFigureOut">
              <a:rPr lang="en-US" smtClean="0"/>
              <a:pPr/>
              <a:t>10/2/2024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5E6FA-D067-41CB-BD08-FCE783545F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12EB3-5CC0-4744-AB50-D0091A24AA6A}" type="datetimeFigureOut">
              <a:rPr lang="en-US" smtClean="0"/>
              <a:pPr/>
              <a:t>10/2/2024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5E6FA-D067-41CB-BD08-FCE783545F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12EB3-5CC0-4744-AB50-D0091A24AA6A}" type="datetimeFigureOut">
              <a:rPr lang="en-US" smtClean="0"/>
              <a:pPr/>
              <a:t>10/2/2024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5E6FA-D067-41CB-BD08-FCE783545F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612EB3-5CC0-4744-AB50-D0091A24AA6A}" type="datetimeFigureOut">
              <a:rPr lang="en-US" smtClean="0"/>
              <a:pPr/>
              <a:t>10/2/2024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35E6FA-D067-41CB-BD08-FCE783545F1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2357430"/>
            <a:ext cx="850109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IN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Morphology and </a:t>
            </a:r>
            <a:r>
              <a:rPr lang="en-IN" sz="54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ultrastructure</a:t>
            </a:r>
            <a:r>
              <a:rPr lang="en-IN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of bacteria</a:t>
            </a:r>
            <a:endParaRPr lang="en-US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5840435"/>
          </a:xfrm>
        </p:spPr>
        <p:txBody>
          <a:bodyPr/>
          <a:lstStyle/>
          <a:p>
            <a:r>
              <a:rPr lang="en-IN" dirty="0" smtClean="0"/>
              <a:t>Glcocalyx may occur in the form of loose sheath when it is called slime layer.</a:t>
            </a:r>
          </a:p>
          <a:p>
            <a:r>
              <a:rPr lang="en-IN" dirty="0" smtClean="0"/>
              <a:t>If thick and tough, the mucilage covering is called capsule.</a:t>
            </a:r>
          </a:p>
          <a:p>
            <a:pPr>
              <a:buNone/>
            </a:pPr>
            <a:r>
              <a:rPr lang="en-IN" b="1" dirty="0" smtClean="0"/>
              <a:t>Capsule – </a:t>
            </a:r>
            <a:r>
              <a:rPr lang="en-IN" dirty="0" smtClean="0"/>
              <a:t>made up of polysaccharide.</a:t>
            </a:r>
          </a:p>
          <a:p>
            <a:r>
              <a:rPr lang="en-IN" dirty="0" smtClean="0"/>
              <a:t>It protect bacterium from drying out and to protect it form phagocytosis by larger microorganism.</a:t>
            </a:r>
          </a:p>
          <a:p>
            <a:r>
              <a:rPr lang="en-IN" dirty="0" smtClean="0"/>
              <a:t>Capsule major virulence factor , such as </a:t>
            </a:r>
            <a:r>
              <a:rPr lang="en-IN" i="1" dirty="0" smtClean="0"/>
              <a:t>E.coli</a:t>
            </a:r>
            <a:r>
              <a:rPr lang="en-IN" dirty="0" smtClean="0"/>
              <a:t> and </a:t>
            </a:r>
            <a:r>
              <a:rPr lang="en-IN" i="1" dirty="0" smtClean="0"/>
              <a:t>streptococcus pneumoniae.</a:t>
            </a:r>
          </a:p>
          <a:p>
            <a:endParaRPr lang="en-US" b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/>
          <a:lstStyle/>
          <a:p>
            <a:pPr>
              <a:buNone/>
            </a:pPr>
            <a:r>
              <a:rPr lang="en-IN" b="1" dirty="0" smtClean="0">
                <a:solidFill>
                  <a:srgbClr val="FF0000"/>
                </a:solidFill>
              </a:rPr>
              <a:t>Cell wall: </a:t>
            </a:r>
          </a:p>
          <a:p>
            <a:r>
              <a:rPr lang="en-IN" dirty="0" smtClean="0"/>
              <a:t>This structure is responsible for the  shape, rigidity.</a:t>
            </a:r>
          </a:p>
          <a:p>
            <a:r>
              <a:rPr lang="en-IN" dirty="0" smtClean="0"/>
              <a:t>Protect the cell from osmotic </a:t>
            </a:r>
            <a:r>
              <a:rPr lang="en-IN" dirty="0" err="1" smtClean="0"/>
              <a:t>lysis</a:t>
            </a:r>
            <a:r>
              <a:rPr lang="en-IN" dirty="0" smtClean="0"/>
              <a:t>, toxic substance and pathogens.</a:t>
            </a:r>
          </a:p>
          <a:p>
            <a:r>
              <a:rPr lang="en-IN" dirty="0" smtClean="0"/>
              <a:t>Site of action of several antibiotics.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/>
          <a:lstStyle/>
          <a:p>
            <a:pPr>
              <a:buNone/>
            </a:pPr>
            <a:r>
              <a:rPr lang="en-IN" b="1" dirty="0" smtClean="0">
                <a:solidFill>
                  <a:srgbClr val="FF0000"/>
                </a:solidFill>
              </a:rPr>
              <a:t>Plasma membrane: </a:t>
            </a:r>
          </a:p>
          <a:p>
            <a:r>
              <a:rPr lang="en-IN" dirty="0" smtClean="0"/>
              <a:t>It is selectively permeable covering of the cytoplasm that form the innermost  component of cell envelope. </a:t>
            </a:r>
          </a:p>
          <a:p>
            <a:r>
              <a:rPr lang="en-IN" dirty="0" smtClean="0"/>
              <a:t>It is made up of a phospholipid bilayer with protein of various types.</a:t>
            </a:r>
          </a:p>
          <a:p>
            <a:pPr>
              <a:buNone/>
            </a:pPr>
            <a:r>
              <a:rPr lang="en-IN" b="1" dirty="0" smtClean="0">
                <a:solidFill>
                  <a:srgbClr val="FF0000"/>
                </a:solidFill>
              </a:rPr>
              <a:t>Cytoplasm:</a:t>
            </a:r>
          </a:p>
          <a:p>
            <a:r>
              <a:rPr lang="en-IN" dirty="0" smtClean="0"/>
              <a:t>It is a colloidal system comprising a variety of organic and inorganic solutes in a viscous Watery solution.</a:t>
            </a: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/>
          <a:lstStyle/>
          <a:p>
            <a:r>
              <a:rPr lang="en-IN" dirty="0" smtClean="0"/>
              <a:t>It contain ribosome, </a:t>
            </a:r>
            <a:r>
              <a:rPr lang="en-IN" dirty="0" err="1" smtClean="0"/>
              <a:t>mesosomes</a:t>
            </a:r>
            <a:r>
              <a:rPr lang="en-IN" dirty="0" smtClean="0"/>
              <a:t>, inclusion bodies.</a:t>
            </a:r>
          </a:p>
          <a:p>
            <a:pPr>
              <a:buNone/>
            </a:pPr>
            <a:r>
              <a:rPr lang="en-IN" b="1" dirty="0" smtClean="0"/>
              <a:t>Ribosome: </a:t>
            </a:r>
            <a:r>
              <a:rPr lang="en-IN" dirty="0" smtClean="0"/>
              <a:t>These act as a the centres of protein synthesis.</a:t>
            </a:r>
          </a:p>
          <a:p>
            <a:r>
              <a:rPr lang="en-IN" dirty="0" smtClean="0"/>
              <a:t>70S type ribosome( 30S and 50S).</a:t>
            </a:r>
          </a:p>
          <a:p>
            <a:pPr>
              <a:buNone/>
            </a:pPr>
            <a:r>
              <a:rPr lang="en-IN" b="1" dirty="0" err="1" smtClean="0"/>
              <a:t>Mesosomes</a:t>
            </a:r>
            <a:r>
              <a:rPr lang="en-IN" b="1" dirty="0" smtClean="0"/>
              <a:t>: </a:t>
            </a:r>
            <a:r>
              <a:rPr lang="en-IN" dirty="0" smtClean="0"/>
              <a:t>It is a characteristics circular in growth from the plasma membrane.</a:t>
            </a:r>
          </a:p>
          <a:p>
            <a:r>
              <a:rPr lang="en-IN" dirty="0" smtClean="0"/>
              <a:t>Consist vesicle, tubules and lamellae.</a:t>
            </a:r>
          </a:p>
          <a:p>
            <a:r>
              <a:rPr lang="en-IN" dirty="0" err="1" smtClean="0"/>
              <a:t>Mesosome</a:t>
            </a:r>
            <a:r>
              <a:rPr lang="en-IN" dirty="0" smtClean="0"/>
              <a:t> is of two types, </a:t>
            </a:r>
            <a:r>
              <a:rPr lang="en-IN" dirty="0" err="1" smtClean="0"/>
              <a:t>septal</a:t>
            </a:r>
            <a:r>
              <a:rPr lang="en-IN" dirty="0" smtClean="0"/>
              <a:t> and lateral. </a:t>
            </a:r>
            <a:endParaRPr lang="en-US" b="1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5840435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IN" sz="2800" b="1" dirty="0" err="1" smtClean="0"/>
              <a:t>Nucleoid</a:t>
            </a:r>
            <a:r>
              <a:rPr lang="en-IN" sz="2800" b="1" dirty="0" smtClean="0"/>
              <a:t>:</a:t>
            </a:r>
            <a:r>
              <a:rPr lang="en-IN" sz="2800" dirty="0" smtClean="0"/>
              <a:t> </a:t>
            </a:r>
            <a:r>
              <a:rPr lang="en-IN" sz="2800" dirty="0" err="1" smtClean="0"/>
              <a:t>represnt</a:t>
            </a:r>
            <a:r>
              <a:rPr lang="en-IN" sz="2800" dirty="0" smtClean="0"/>
              <a:t> genetic material .</a:t>
            </a:r>
          </a:p>
          <a:p>
            <a:r>
              <a:rPr lang="en-IN" sz="2800" dirty="0" smtClean="0"/>
              <a:t>Consists of Single molecule of </a:t>
            </a:r>
            <a:r>
              <a:rPr lang="en-IN" sz="2800" dirty="0" err="1" smtClean="0"/>
              <a:t>ds</a:t>
            </a:r>
            <a:r>
              <a:rPr lang="en-IN" sz="2800" dirty="0" smtClean="0"/>
              <a:t> DNA arranged in the </a:t>
            </a:r>
            <a:r>
              <a:rPr lang="en-IN" sz="2800" dirty="0" err="1" smtClean="0"/>
              <a:t>the</a:t>
            </a:r>
            <a:r>
              <a:rPr lang="en-IN" sz="2800" dirty="0" smtClean="0"/>
              <a:t> form of a circle.</a:t>
            </a:r>
          </a:p>
          <a:p>
            <a:pPr>
              <a:buNone/>
            </a:pPr>
            <a:endParaRPr lang="en-IN" sz="2800" dirty="0" smtClean="0"/>
          </a:p>
          <a:p>
            <a:pPr>
              <a:buNone/>
            </a:pPr>
            <a:r>
              <a:rPr lang="en-IN" sz="2800" b="1" dirty="0" smtClean="0"/>
              <a:t>Inclusion Bodies: </a:t>
            </a:r>
          </a:p>
          <a:p>
            <a:r>
              <a:rPr lang="en-IN" sz="2800" dirty="0" smtClean="0"/>
              <a:t>Inclusion bodies may occur freely inside the cytoplasm </a:t>
            </a:r>
          </a:p>
          <a:p>
            <a:r>
              <a:rPr lang="en-IN" sz="2800" dirty="0" smtClean="0"/>
              <a:t>On the basis of their nature, they are of 3 types:</a:t>
            </a:r>
          </a:p>
          <a:p>
            <a:r>
              <a:rPr lang="en-IN" sz="2800" dirty="0" smtClean="0"/>
              <a:t>Gas vacuoles</a:t>
            </a:r>
          </a:p>
          <a:p>
            <a:r>
              <a:rPr lang="en-IN" sz="2800" dirty="0" smtClean="0"/>
              <a:t>Inorganic inclusions</a:t>
            </a:r>
          </a:p>
          <a:p>
            <a:r>
              <a:rPr lang="en-IN" sz="2800" dirty="0" smtClean="0"/>
              <a:t>Food reserve.</a:t>
            </a:r>
          </a:p>
          <a:p>
            <a:endParaRPr lang="en-IN" sz="1400" dirty="0" smtClean="0"/>
          </a:p>
          <a:p>
            <a:pPr>
              <a:buNone/>
            </a:pPr>
            <a:endParaRPr lang="en-IN" sz="1050" dirty="0" smtClean="0"/>
          </a:p>
          <a:p>
            <a:pPr>
              <a:buNone/>
            </a:pPr>
            <a:r>
              <a:rPr lang="en-IN" sz="1050" dirty="0" smtClean="0"/>
              <a:t>  </a:t>
            </a:r>
            <a:endParaRPr lang="en-US" sz="10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58204" cy="428628"/>
          </a:xfrm>
        </p:spPr>
        <p:txBody>
          <a:bodyPr>
            <a:normAutofit fontScale="90000"/>
          </a:bodyPr>
          <a:lstStyle/>
          <a:p>
            <a:r>
              <a:rPr lang="en-IN" sz="4000" b="1" dirty="0" smtClean="0"/>
              <a:t>Cell wall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5715040"/>
          </a:xfrm>
        </p:spPr>
        <p:txBody>
          <a:bodyPr>
            <a:noAutofit/>
          </a:bodyPr>
          <a:lstStyle/>
          <a:p>
            <a:r>
              <a:rPr lang="en-IN" dirty="0" smtClean="0"/>
              <a:t>It is the layer, usually fairly rigid, that lies just outside the plasma membrane.</a:t>
            </a:r>
          </a:p>
          <a:p>
            <a:r>
              <a:rPr lang="en-IN" dirty="0" smtClean="0"/>
              <a:t>Determine the shape of the cell. </a:t>
            </a:r>
          </a:p>
          <a:p>
            <a:r>
              <a:rPr lang="en-IN" dirty="0" smtClean="0"/>
              <a:t>Protect the cell from osmotic </a:t>
            </a:r>
            <a:r>
              <a:rPr lang="en-IN" dirty="0" err="1" smtClean="0"/>
              <a:t>lysis</a:t>
            </a:r>
            <a:r>
              <a:rPr lang="en-IN" dirty="0" smtClean="0"/>
              <a:t>, toxic substances and pathogens.</a:t>
            </a:r>
          </a:p>
          <a:p>
            <a:r>
              <a:rPr lang="en-IN" dirty="0" smtClean="0"/>
              <a:t> composed of Peptidoglycan.</a:t>
            </a:r>
          </a:p>
          <a:p>
            <a:r>
              <a:rPr lang="en-US" dirty="0" smtClean="0"/>
              <a:t>The bacterial cell wall differs from that of all other organisms by the presence of </a:t>
            </a:r>
            <a:r>
              <a:rPr lang="en-US" dirty="0" err="1" smtClean="0"/>
              <a:t>peptidoglycan</a:t>
            </a:r>
            <a:r>
              <a:rPr lang="en-US" dirty="0" smtClean="0"/>
              <a:t> .</a:t>
            </a:r>
            <a:endParaRPr lang="en-IN" dirty="0" smtClean="0"/>
          </a:p>
          <a:p>
            <a:r>
              <a:rPr lang="en-IN" dirty="0" smtClean="0"/>
              <a:t>Cell wall of Gram positive bacteria thick as compared to Gram negative.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6215106"/>
          </a:xfrm>
        </p:spPr>
        <p:txBody>
          <a:bodyPr>
            <a:normAutofit lnSpcReduction="10000"/>
          </a:bodyPr>
          <a:lstStyle/>
          <a:p>
            <a:r>
              <a:rPr lang="en-US" dirty="0" err="1" smtClean="0"/>
              <a:t>Peptidoglycan</a:t>
            </a:r>
            <a:r>
              <a:rPr lang="en-US" dirty="0" smtClean="0"/>
              <a:t> (</a:t>
            </a:r>
            <a:r>
              <a:rPr lang="en-US" dirty="0" err="1" smtClean="0"/>
              <a:t>murein</a:t>
            </a:r>
            <a:r>
              <a:rPr lang="en-US" dirty="0" smtClean="0"/>
              <a:t>) is made up of a polysaccharide backbone consisting of alternating  N -</a:t>
            </a:r>
            <a:r>
              <a:rPr lang="en-US" dirty="0" err="1" smtClean="0"/>
              <a:t>acetylmuramic</a:t>
            </a:r>
            <a:r>
              <a:rPr lang="en-US" dirty="0" smtClean="0"/>
              <a:t> acid (NAM) and N-</a:t>
            </a:r>
            <a:r>
              <a:rPr lang="en-US" dirty="0" err="1" smtClean="0"/>
              <a:t>acetylglucosamine</a:t>
            </a:r>
            <a:r>
              <a:rPr lang="en-US" dirty="0" smtClean="0"/>
              <a:t> (NAG) residues in equal amounts.</a:t>
            </a:r>
          </a:p>
          <a:p>
            <a:r>
              <a:rPr lang="en-IN" dirty="0" smtClean="0"/>
              <a:t>Alternating sugars are connected by a </a:t>
            </a:r>
            <a:r>
              <a:rPr lang="el-GR" dirty="0" smtClean="0"/>
              <a:t>β</a:t>
            </a:r>
            <a:r>
              <a:rPr lang="en-IN" dirty="0" smtClean="0"/>
              <a:t>-1,4-glycosidic bond.</a:t>
            </a:r>
          </a:p>
          <a:p>
            <a:r>
              <a:rPr lang="en-IN" dirty="0" err="1" smtClean="0"/>
              <a:t>Tetrapeptide</a:t>
            </a:r>
            <a:r>
              <a:rPr lang="en-IN" dirty="0" smtClean="0"/>
              <a:t> chain: 4 amino acids(L-</a:t>
            </a:r>
            <a:r>
              <a:rPr lang="en-IN" dirty="0" err="1" smtClean="0"/>
              <a:t>alanine</a:t>
            </a:r>
            <a:r>
              <a:rPr lang="en-IN" dirty="0" smtClean="0"/>
              <a:t>, D-</a:t>
            </a:r>
            <a:r>
              <a:rPr lang="en-IN" dirty="0" err="1" smtClean="0"/>
              <a:t>glutamic</a:t>
            </a:r>
            <a:r>
              <a:rPr lang="en-IN" dirty="0" smtClean="0"/>
              <a:t> acid, </a:t>
            </a:r>
            <a:r>
              <a:rPr lang="en-IN" dirty="0" err="1" smtClean="0"/>
              <a:t>meso-diaminopimelic</a:t>
            </a:r>
            <a:r>
              <a:rPr lang="en-IN" dirty="0" smtClean="0"/>
              <a:t> acid, D-</a:t>
            </a:r>
            <a:r>
              <a:rPr lang="en-IN" dirty="0" err="1" smtClean="0"/>
              <a:t>alanine</a:t>
            </a:r>
            <a:r>
              <a:rPr lang="en-IN" dirty="0" smtClean="0"/>
              <a:t>) attached </a:t>
            </a:r>
            <a:r>
              <a:rPr lang="en-IN" dirty="0" err="1" smtClean="0"/>
              <a:t>tp</a:t>
            </a:r>
            <a:r>
              <a:rPr lang="en-IN" dirty="0" smtClean="0"/>
              <a:t> carboxylic group of NAM.</a:t>
            </a:r>
          </a:p>
          <a:p>
            <a:r>
              <a:rPr lang="en-IN" dirty="0" smtClean="0"/>
              <a:t>In case of Gram + bacteria replace DAP with usually L-Lysine.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214290"/>
            <a:ext cx="8429684" cy="6643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1571612"/>
            <a:ext cx="7929618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1714488"/>
            <a:ext cx="4071934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092" y="1785926"/>
            <a:ext cx="4714908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HP\Documents\DIGVIJAY COLLEGE\IMP ppt\Bacterial cell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1600200"/>
            <a:ext cx="8143932" cy="5257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357158" y="571480"/>
            <a:ext cx="3286148" cy="33668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57752" y="500042"/>
            <a:ext cx="3643338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142844" y="4143380"/>
            <a:ext cx="42862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2</a:t>
            </a:r>
            <a:r>
              <a:rPr lang="en-IN" sz="2000" dirty="0" smtClean="0"/>
              <a:t>0-80 nm thick layer of peptidoglycan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214942" y="4071942"/>
            <a:ext cx="34290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dirty="0" smtClean="0"/>
              <a:t>2-7 nm peptidoglycan layer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3600" b="1" dirty="0" smtClean="0"/>
              <a:t>Cell wall of Gram positive bacteria</a:t>
            </a:r>
            <a:endParaRPr lang="en-US" sz="3600" b="1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2071678"/>
            <a:ext cx="7215206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b="1" dirty="0" smtClean="0"/>
              <a:t>Cell wall of Gram negative bacteria</a:t>
            </a:r>
            <a:endParaRPr lang="en-US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1886991"/>
            <a:ext cx="8429683" cy="46852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85852" y="2967335"/>
            <a:ext cx="723440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Cell wall synthesis</a:t>
            </a:r>
            <a:endParaRPr lang="en-US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Synthesis of </a:t>
            </a:r>
            <a:r>
              <a:rPr lang="en-US" dirty="0" err="1" smtClean="0"/>
              <a:t>Peptidoglycan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peptidoglycan</a:t>
            </a:r>
            <a:r>
              <a:rPr lang="en-US" dirty="0" smtClean="0"/>
              <a:t> is a large, complex molecule consisting of long polysaccharide chains made of alternating N-</a:t>
            </a:r>
            <a:r>
              <a:rPr lang="en-US" dirty="0" err="1" smtClean="0"/>
              <a:t>acetylmuramic</a:t>
            </a:r>
            <a:r>
              <a:rPr lang="en-US" dirty="0" smtClean="0"/>
              <a:t> acid (NAM) and N-</a:t>
            </a:r>
            <a:r>
              <a:rPr lang="en-US" dirty="0" err="1" smtClean="0"/>
              <a:t>acetylglucosamine</a:t>
            </a:r>
            <a:r>
              <a:rPr lang="en-US" dirty="0" smtClean="0"/>
              <a:t> (NAG) residues.</a:t>
            </a:r>
          </a:p>
          <a:p>
            <a:r>
              <a:rPr lang="en-US" dirty="0" smtClean="0"/>
              <a:t>Nucleoside </a:t>
            </a:r>
            <a:r>
              <a:rPr lang="en-US" dirty="0" err="1" smtClean="0"/>
              <a:t>diphosphate</a:t>
            </a:r>
            <a:r>
              <a:rPr lang="en-US" dirty="0" smtClean="0"/>
              <a:t> sugars also participate in the synthesis of </a:t>
            </a:r>
            <a:r>
              <a:rPr lang="en-US" dirty="0" err="1" smtClean="0"/>
              <a:t>peptidoglycan</a:t>
            </a:r>
            <a:r>
              <a:rPr lang="en-US" dirty="0" smtClean="0"/>
              <a:t>.</a:t>
            </a:r>
          </a:p>
          <a:p>
            <a:r>
              <a:rPr lang="en-US" dirty="0" smtClean="0"/>
              <a:t>reactions occur in the cytoplasm, others in the membrane, and others in the </a:t>
            </a:r>
            <a:r>
              <a:rPr lang="en-US" dirty="0" err="1" smtClean="0"/>
              <a:t>periplasmic</a:t>
            </a:r>
            <a:r>
              <a:rPr lang="en-US" dirty="0" smtClean="0"/>
              <a:t> space.</a:t>
            </a:r>
            <a:endParaRPr lang="en-US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71481"/>
            <a:ext cx="8229600" cy="3714776"/>
          </a:xfrm>
        </p:spPr>
        <p:txBody>
          <a:bodyPr/>
          <a:lstStyle/>
          <a:p>
            <a:r>
              <a:rPr lang="en-US" dirty="0" err="1" smtClean="0"/>
              <a:t>Peptidoglycan</a:t>
            </a:r>
            <a:r>
              <a:rPr lang="en-US" dirty="0" smtClean="0"/>
              <a:t> synthesis involves two carriers.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   1. </a:t>
            </a:r>
            <a:r>
              <a:rPr lang="en-US" dirty="0" err="1" smtClean="0">
                <a:solidFill>
                  <a:srgbClr val="C00000"/>
                </a:solidFill>
              </a:rPr>
              <a:t>uridine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err="1" smtClean="0">
                <a:solidFill>
                  <a:srgbClr val="C00000"/>
                </a:solidFill>
              </a:rPr>
              <a:t>diphosphate</a:t>
            </a:r>
            <a:r>
              <a:rPr lang="en-US" dirty="0" smtClean="0">
                <a:solidFill>
                  <a:srgbClr val="C00000"/>
                </a:solidFill>
              </a:rPr>
              <a:t> (UDP)</a:t>
            </a:r>
          </a:p>
          <a:p>
            <a:pPr>
              <a:buNone/>
            </a:pPr>
            <a:r>
              <a:rPr lang="en-IN" dirty="0" smtClean="0"/>
              <a:t>    2. </a:t>
            </a:r>
            <a:r>
              <a:rPr lang="en-US" dirty="0" smtClean="0">
                <a:solidFill>
                  <a:srgbClr val="C00000"/>
                </a:solidFill>
              </a:rPr>
              <a:t>second carrier, </a:t>
            </a:r>
            <a:r>
              <a:rPr lang="en-US" dirty="0" err="1" smtClean="0">
                <a:solidFill>
                  <a:srgbClr val="C00000"/>
                </a:solidFill>
              </a:rPr>
              <a:t>bactoprenol</a:t>
            </a:r>
            <a:r>
              <a:rPr lang="en-US" dirty="0" smtClean="0">
                <a:solidFill>
                  <a:srgbClr val="C00000"/>
                </a:solidFill>
              </a:rPr>
              <a:t> phosphate</a:t>
            </a:r>
          </a:p>
          <a:p>
            <a:r>
              <a:rPr lang="en-IN" dirty="0" smtClean="0"/>
              <a:t> </a:t>
            </a:r>
            <a:r>
              <a:rPr lang="en-US" b="1" dirty="0" err="1" smtClean="0"/>
              <a:t>Bactoprenol</a:t>
            </a:r>
            <a:r>
              <a:rPr lang="en-US" dirty="0" smtClean="0"/>
              <a:t> is a 55- carbon alcohol and is linked to NAM by a pyrophosphate group 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4143380"/>
            <a:ext cx="7929618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28604"/>
            <a:ext cx="9144000" cy="64293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757742" cy="796908"/>
          </a:xfrm>
        </p:spPr>
        <p:txBody>
          <a:bodyPr>
            <a:normAutofit fontScale="90000"/>
          </a:bodyPr>
          <a:lstStyle/>
          <a:p>
            <a:r>
              <a:rPr lang="en-US" b="1" dirty="0" err="1" smtClean="0"/>
              <a:t>transpeptidation</a:t>
            </a:r>
            <a:r>
              <a:rPr lang="en-US" b="1" dirty="0" smtClean="0"/>
              <a:t/>
            </a:r>
            <a:br>
              <a:rPr lang="en-US" b="1" dirty="0" smtClean="0"/>
            </a:b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5268931"/>
          </a:xfrm>
        </p:spPr>
        <p:txBody>
          <a:bodyPr/>
          <a:lstStyle/>
          <a:p>
            <a:r>
              <a:rPr lang="en-IN" dirty="0" smtClean="0"/>
              <a:t> </a:t>
            </a:r>
            <a:r>
              <a:rPr lang="en-US" dirty="0" smtClean="0"/>
              <a:t>The final step in </a:t>
            </a:r>
            <a:r>
              <a:rPr lang="en-US" dirty="0" err="1" smtClean="0"/>
              <a:t>peptidoglycan</a:t>
            </a:r>
            <a:r>
              <a:rPr lang="en-US" dirty="0" smtClean="0"/>
              <a:t> synthesis is </a:t>
            </a:r>
            <a:r>
              <a:rPr lang="en-US" dirty="0" err="1" smtClean="0"/>
              <a:t>transpeptidation</a:t>
            </a:r>
            <a:r>
              <a:rPr lang="en-US" dirty="0" smtClean="0"/>
              <a:t> , which creates the peptide cross-links between the </a:t>
            </a:r>
            <a:r>
              <a:rPr lang="en-US" dirty="0" err="1" smtClean="0"/>
              <a:t>peptidoglycan</a:t>
            </a:r>
            <a:r>
              <a:rPr lang="en-US" dirty="0" smtClean="0"/>
              <a:t> chains. </a:t>
            </a:r>
          </a:p>
          <a:p>
            <a:r>
              <a:rPr lang="en-US" dirty="0" smtClean="0"/>
              <a:t>The enzyme that catalyzes the reaction removes the terminal D-</a:t>
            </a:r>
            <a:r>
              <a:rPr lang="en-US" dirty="0" err="1" smtClean="0"/>
              <a:t>alanine</a:t>
            </a:r>
            <a:r>
              <a:rPr lang="en-US" dirty="0" smtClean="0"/>
              <a:t> as the cross-link is formed.</a:t>
            </a:r>
            <a:endParaRPr lang="en-US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85728"/>
            <a:ext cx="8572560" cy="628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83245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 importance of </a:t>
            </a:r>
            <a:r>
              <a:rPr lang="en-US" dirty="0" err="1" smtClean="0"/>
              <a:t>peptidoglycan</a:t>
            </a:r>
            <a:r>
              <a:rPr lang="en-US" dirty="0" smtClean="0"/>
              <a:t> to bacterial cell wall structure and function, its synthesis is a particularly effective target for antimicrobial agents.</a:t>
            </a:r>
          </a:p>
          <a:p>
            <a:r>
              <a:rPr lang="en-US" dirty="0" smtClean="0"/>
              <a:t>Inhibition of any stage of synthesis weakens the cell wall and can lead to </a:t>
            </a:r>
            <a:r>
              <a:rPr lang="en-US" dirty="0" err="1" smtClean="0"/>
              <a:t>lysis</a:t>
            </a:r>
            <a:r>
              <a:rPr lang="en-US" dirty="0" smtClean="0"/>
              <a:t>.</a:t>
            </a:r>
          </a:p>
          <a:p>
            <a:r>
              <a:rPr lang="en-US" dirty="0" smtClean="0"/>
              <a:t>Many commonly used antibiotics interfere with </a:t>
            </a:r>
            <a:r>
              <a:rPr lang="en-US" dirty="0" err="1" smtClean="0"/>
              <a:t>peptidoglycan</a:t>
            </a:r>
            <a:r>
              <a:rPr lang="en-US" dirty="0" smtClean="0"/>
              <a:t> synthesis.</a:t>
            </a:r>
          </a:p>
          <a:p>
            <a:r>
              <a:rPr lang="en-US" dirty="0" smtClean="0"/>
              <a:t>For example, </a:t>
            </a:r>
            <a:r>
              <a:rPr lang="en-US" b="1" dirty="0" smtClean="0"/>
              <a:t>penicillin</a:t>
            </a:r>
            <a:r>
              <a:rPr lang="en-US" dirty="0" smtClean="0"/>
              <a:t> inhibits the </a:t>
            </a:r>
            <a:r>
              <a:rPr lang="en-US" dirty="0" err="1" smtClean="0"/>
              <a:t>transpeptidation</a:t>
            </a:r>
            <a:r>
              <a:rPr lang="en-US" dirty="0" smtClean="0"/>
              <a:t> reaction.</a:t>
            </a:r>
          </a:p>
          <a:p>
            <a:r>
              <a:rPr lang="en-US" dirty="0" smtClean="0"/>
              <a:t> </a:t>
            </a:r>
            <a:r>
              <a:rPr lang="en-US" b="1" dirty="0" err="1" smtClean="0"/>
              <a:t>bacitracin</a:t>
            </a:r>
            <a:r>
              <a:rPr lang="en-US" dirty="0" smtClean="0"/>
              <a:t> blocks the </a:t>
            </a:r>
            <a:r>
              <a:rPr lang="en-US" dirty="0" err="1" smtClean="0"/>
              <a:t>dephosphorylation</a:t>
            </a:r>
            <a:r>
              <a:rPr lang="en-US" dirty="0" smtClean="0"/>
              <a:t> of </a:t>
            </a:r>
            <a:r>
              <a:rPr lang="en-US" dirty="0" err="1" smtClean="0"/>
              <a:t>bactoprenol</a:t>
            </a:r>
            <a:r>
              <a:rPr lang="en-US" dirty="0" smtClean="0"/>
              <a:t> pyrophosphate .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HP\Documents\DIGVIJAY COLLEGE\IMP ppt\images (32)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err="1" smtClean="0"/>
              <a:t>Pili</a:t>
            </a:r>
            <a:r>
              <a:rPr lang="en-IN" dirty="0" smtClean="0"/>
              <a:t> and </a:t>
            </a:r>
            <a:r>
              <a:rPr lang="en-IN" dirty="0" err="1" smtClean="0"/>
              <a:t>Fimbriae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5429288"/>
          </a:xfrm>
        </p:spPr>
        <p:txBody>
          <a:bodyPr>
            <a:normAutofit/>
          </a:bodyPr>
          <a:lstStyle/>
          <a:p>
            <a:r>
              <a:rPr lang="en-IN" b="1" dirty="0" err="1" smtClean="0"/>
              <a:t>Pili</a:t>
            </a:r>
            <a:r>
              <a:rPr lang="en-IN" b="1" dirty="0" smtClean="0"/>
              <a:t> -</a:t>
            </a:r>
            <a:r>
              <a:rPr lang="en-IN" dirty="0" smtClean="0"/>
              <a:t> hair like microfibers that are thick tubular structure made up of </a:t>
            </a:r>
            <a:r>
              <a:rPr lang="en-IN" dirty="0" err="1" smtClean="0"/>
              <a:t>pilin</a:t>
            </a:r>
            <a:r>
              <a:rPr lang="en-IN" dirty="0" smtClean="0"/>
              <a:t>.</a:t>
            </a:r>
          </a:p>
          <a:p>
            <a:pPr algn="just">
              <a:buNone/>
            </a:pPr>
            <a:r>
              <a:rPr lang="en-IN" dirty="0" smtClean="0"/>
              <a:t>  - longer than </a:t>
            </a:r>
            <a:r>
              <a:rPr lang="en-IN" dirty="0" err="1" smtClean="0"/>
              <a:t>fimbriae</a:t>
            </a:r>
            <a:r>
              <a:rPr lang="en-IN" dirty="0" smtClean="0"/>
              <a:t>.</a:t>
            </a:r>
          </a:p>
          <a:p>
            <a:pPr algn="just">
              <a:buNone/>
            </a:pPr>
            <a:r>
              <a:rPr lang="en-IN" dirty="0" smtClean="0"/>
              <a:t>  -they are helpful in attaching to recipient                      cell and forming conjugation tube.</a:t>
            </a:r>
          </a:p>
          <a:p>
            <a:pPr algn="just">
              <a:buNone/>
            </a:pPr>
            <a:r>
              <a:rPr lang="en-IN" dirty="0" smtClean="0"/>
              <a:t>   - made up of </a:t>
            </a:r>
            <a:r>
              <a:rPr lang="en-IN" dirty="0" err="1" smtClean="0"/>
              <a:t>pilin</a:t>
            </a:r>
            <a:r>
              <a:rPr lang="en-IN" dirty="0" smtClean="0"/>
              <a:t> protein.</a:t>
            </a:r>
          </a:p>
          <a:p>
            <a:pPr algn="just">
              <a:buNone/>
            </a:pPr>
            <a:r>
              <a:rPr lang="en-IN" dirty="0" smtClean="0"/>
              <a:t>   - found in gram negative bacteria.</a:t>
            </a:r>
          </a:p>
          <a:p>
            <a:pPr>
              <a:buNone/>
            </a:pPr>
            <a:r>
              <a:rPr lang="en-IN" dirty="0" smtClean="0"/>
              <a:t>          </a:t>
            </a:r>
          </a:p>
          <a:p>
            <a:endParaRPr lang="en-IN" dirty="0" smtClean="0"/>
          </a:p>
          <a:p>
            <a:pPr>
              <a:buNone/>
            </a:pPr>
            <a:endParaRPr lang="en-IN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b="1" dirty="0" err="1" smtClean="0"/>
              <a:t>Fimbriae</a:t>
            </a:r>
            <a:r>
              <a:rPr lang="en-IN" b="1" dirty="0" smtClean="0"/>
              <a:t>- </a:t>
            </a:r>
            <a:r>
              <a:rPr lang="en-IN" dirty="0" smtClean="0"/>
              <a:t>tiny bristle like </a:t>
            </a:r>
            <a:r>
              <a:rPr lang="en-IN" dirty="0" err="1" smtClean="0"/>
              <a:t>fibers</a:t>
            </a:r>
            <a:r>
              <a:rPr lang="en-IN" dirty="0" smtClean="0"/>
              <a:t> arising from the surface of bacteria.</a:t>
            </a:r>
          </a:p>
          <a:p>
            <a:pPr>
              <a:buNone/>
            </a:pPr>
            <a:r>
              <a:rPr lang="en-IN" dirty="0" smtClean="0"/>
              <a:t>  - made up of </a:t>
            </a:r>
            <a:r>
              <a:rPr lang="en-IN" dirty="0" err="1" smtClean="0"/>
              <a:t>fimbrillin</a:t>
            </a:r>
            <a:r>
              <a:rPr lang="en-IN" dirty="0" smtClean="0"/>
              <a:t> protein.</a:t>
            </a:r>
          </a:p>
          <a:p>
            <a:pPr>
              <a:buNone/>
            </a:pPr>
            <a:r>
              <a:rPr lang="en-IN" dirty="0" smtClean="0"/>
              <a:t>  - </a:t>
            </a:r>
            <a:r>
              <a:rPr lang="en-IN" dirty="0" err="1" smtClean="0"/>
              <a:t>Fimbriae</a:t>
            </a:r>
            <a:r>
              <a:rPr lang="en-IN" dirty="0" smtClean="0"/>
              <a:t> are involved in attaching bacteria to solid surface or host tissues. </a:t>
            </a:r>
          </a:p>
          <a:p>
            <a:pPr>
              <a:buNone/>
            </a:pPr>
            <a:r>
              <a:rPr lang="en-IN" dirty="0" smtClean="0"/>
              <a:t>   - essential for the virulence of some bacterial pathogens.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83245"/>
          </a:xfrm>
        </p:spPr>
        <p:txBody>
          <a:bodyPr/>
          <a:lstStyle/>
          <a:p>
            <a:r>
              <a:rPr lang="en-IN" dirty="0" smtClean="0"/>
              <a:t>Flagella-</a:t>
            </a:r>
          </a:p>
          <a:p>
            <a:pPr>
              <a:buFont typeface="Wingdings" pitchFamily="2" charset="2"/>
              <a:buChar char="Ø"/>
            </a:pPr>
            <a:r>
              <a:rPr lang="en-IN" sz="2400" dirty="0" smtClean="0"/>
              <a:t>are long (upto15-20 </a:t>
            </a:r>
            <a:r>
              <a:rPr lang="el-GR" sz="2400" dirty="0" smtClean="0"/>
              <a:t>μ</a:t>
            </a:r>
            <a:r>
              <a:rPr lang="en-IN" sz="2400" dirty="0" smtClean="0"/>
              <a:t>m) and thin (about 20nm ) .</a:t>
            </a:r>
          </a:p>
          <a:p>
            <a:pPr>
              <a:buFont typeface="Wingdings" pitchFamily="2" charset="2"/>
              <a:buChar char="Ø"/>
            </a:pPr>
            <a:r>
              <a:rPr lang="en-IN" sz="2400" dirty="0" smtClean="0"/>
              <a:t>They are the organs of locomotion.</a:t>
            </a:r>
          </a:p>
          <a:p>
            <a:pPr>
              <a:buFont typeface="Wingdings" pitchFamily="2" charset="2"/>
              <a:buChar char="Ø"/>
            </a:pPr>
            <a:r>
              <a:rPr lang="en-IN" sz="2400" dirty="0" smtClean="0"/>
              <a:t> Flagella are divided into three parts:</a:t>
            </a:r>
          </a:p>
          <a:p>
            <a:r>
              <a:rPr lang="en-IN" sz="2400" dirty="0" smtClean="0"/>
              <a:t>Filament</a:t>
            </a:r>
          </a:p>
          <a:p>
            <a:r>
              <a:rPr lang="en-IN" sz="2400" dirty="0" smtClean="0"/>
              <a:t>Hook</a:t>
            </a:r>
          </a:p>
          <a:p>
            <a:r>
              <a:rPr lang="en-IN" sz="2400" dirty="0" smtClean="0"/>
              <a:t>Basal Body</a:t>
            </a:r>
          </a:p>
          <a:p>
            <a:pPr>
              <a:buFont typeface="Wingdings" pitchFamily="2" charset="2"/>
              <a:buChar char="Ø"/>
            </a:pPr>
            <a:endParaRPr lang="en-IN" sz="2400" dirty="0" smtClean="0"/>
          </a:p>
          <a:p>
            <a:pPr>
              <a:buFont typeface="Wingdings" pitchFamily="2" charset="2"/>
              <a:buChar char="Ø"/>
            </a:pP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96842"/>
          </a:xfrm>
        </p:spPr>
        <p:txBody>
          <a:bodyPr>
            <a:normAutofit fontScale="90000"/>
          </a:bodyPr>
          <a:lstStyle/>
          <a:p>
            <a:r>
              <a:rPr lang="en-IN" dirty="0" smtClean="0"/>
              <a:t>Flagellum of gram negative bacteria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10" y="1142984"/>
            <a:ext cx="7786742" cy="53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/>
          <a:lstStyle/>
          <a:p>
            <a:pPr>
              <a:buNone/>
            </a:pPr>
            <a:r>
              <a:rPr lang="en-IN" dirty="0" smtClean="0"/>
              <a:t> </a:t>
            </a:r>
            <a:r>
              <a:rPr lang="en-IN" sz="3600" b="1" dirty="0" smtClean="0">
                <a:solidFill>
                  <a:schemeClr val="accent6">
                    <a:lumMod val="50000"/>
                  </a:schemeClr>
                </a:solidFill>
              </a:rPr>
              <a:t>Filament-</a:t>
            </a:r>
            <a:r>
              <a:rPr lang="en-IN" sz="3600" b="1" dirty="0" smtClean="0"/>
              <a:t> </a:t>
            </a:r>
            <a:endParaRPr lang="en-IN" b="1" dirty="0" smtClean="0"/>
          </a:p>
          <a:p>
            <a:r>
              <a:rPr lang="en-IN" dirty="0" smtClean="0"/>
              <a:t>thin, cylindrical, long thread like part extending outside the cell wall.</a:t>
            </a:r>
          </a:p>
          <a:p>
            <a:r>
              <a:rPr lang="en-IN" dirty="0" smtClean="0"/>
              <a:t>made up of </a:t>
            </a:r>
            <a:r>
              <a:rPr lang="en-IN" dirty="0" err="1" smtClean="0"/>
              <a:t>flagellin</a:t>
            </a:r>
            <a:r>
              <a:rPr lang="en-IN" dirty="0" smtClean="0"/>
              <a:t> protein.</a:t>
            </a:r>
          </a:p>
          <a:p>
            <a:pPr>
              <a:buNone/>
            </a:pPr>
            <a:r>
              <a:rPr lang="en-IN" sz="3600" b="1" dirty="0" smtClean="0">
                <a:solidFill>
                  <a:schemeClr val="accent6">
                    <a:lumMod val="50000"/>
                  </a:schemeClr>
                </a:solidFill>
              </a:rPr>
              <a:t>Hook-</a:t>
            </a:r>
          </a:p>
          <a:p>
            <a:r>
              <a:rPr lang="en-IN" dirty="0" smtClean="0"/>
              <a:t> short curved structure that joins filament with the basal body.</a:t>
            </a:r>
          </a:p>
          <a:p>
            <a:r>
              <a:rPr lang="en-IN" dirty="0" smtClean="0"/>
              <a:t>Slightly wider than filament.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6215106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IN" b="1" dirty="0" smtClean="0">
                <a:solidFill>
                  <a:schemeClr val="accent6">
                    <a:lumMod val="75000"/>
                  </a:schemeClr>
                </a:solidFill>
              </a:rPr>
              <a:t>Basal Body-</a:t>
            </a:r>
          </a:p>
          <a:p>
            <a:r>
              <a:rPr lang="en-IN" sz="2800" dirty="0" smtClean="0"/>
              <a:t> set of rings embedded in the cell wall and plasma membrane.</a:t>
            </a:r>
          </a:p>
          <a:p>
            <a:r>
              <a:rPr lang="en-IN" sz="2800" dirty="0" smtClean="0"/>
              <a:t>Gram negative bacteria- consists of </a:t>
            </a:r>
          </a:p>
          <a:p>
            <a:pPr marL="514350" indent="-514350">
              <a:buFont typeface="+mj-lt"/>
              <a:buAutoNum type="alphaLcPeriod"/>
            </a:pPr>
            <a:r>
              <a:rPr lang="en-IN" sz="2800" dirty="0" smtClean="0"/>
              <a:t> L-ring embedded in </a:t>
            </a:r>
            <a:r>
              <a:rPr lang="en-IN" sz="2800" dirty="0" err="1" smtClean="0"/>
              <a:t>lipo</a:t>
            </a:r>
            <a:r>
              <a:rPr lang="en-IN" sz="2800" dirty="0" smtClean="0"/>
              <a:t>-polysaccharide layer of outer membrane.</a:t>
            </a:r>
          </a:p>
          <a:p>
            <a:pPr marL="514350" indent="-514350">
              <a:buFont typeface="+mj-lt"/>
              <a:buAutoNum type="alphaLcPeriod"/>
            </a:pPr>
            <a:r>
              <a:rPr lang="en-IN" sz="2800" dirty="0" smtClean="0"/>
              <a:t>P-ring (peptidoglycan)</a:t>
            </a:r>
          </a:p>
          <a:p>
            <a:pPr marL="514350" indent="-514350">
              <a:buFont typeface="+mj-lt"/>
              <a:buAutoNum type="alphaLcPeriod"/>
            </a:pPr>
            <a:r>
              <a:rPr lang="en-IN" sz="2800" dirty="0" smtClean="0"/>
              <a:t> S-ring(</a:t>
            </a:r>
            <a:r>
              <a:rPr lang="en-IN" sz="2800" dirty="0" err="1" smtClean="0"/>
              <a:t>supermembrane</a:t>
            </a:r>
            <a:r>
              <a:rPr lang="en-IN" sz="2800" dirty="0" smtClean="0"/>
              <a:t>) in above </a:t>
            </a:r>
            <a:r>
              <a:rPr lang="en-IN" sz="2800" dirty="0" err="1" smtClean="0"/>
              <a:t>cytoplasmic</a:t>
            </a:r>
            <a:r>
              <a:rPr lang="en-IN" sz="2800" dirty="0" smtClean="0"/>
              <a:t> membrane.</a:t>
            </a:r>
          </a:p>
          <a:p>
            <a:pPr marL="514350" indent="-514350">
              <a:buFont typeface="+mj-lt"/>
              <a:buAutoNum type="alphaLcPeriod"/>
            </a:pPr>
            <a:r>
              <a:rPr lang="en-IN" sz="2800" dirty="0" smtClean="0"/>
              <a:t> M(membrane)-ring with in </a:t>
            </a:r>
            <a:r>
              <a:rPr lang="en-IN" sz="2800" dirty="0" err="1" smtClean="0"/>
              <a:t>cytoplasmic</a:t>
            </a:r>
            <a:r>
              <a:rPr lang="en-IN" sz="2800" dirty="0" smtClean="0"/>
              <a:t> membrane.</a:t>
            </a:r>
          </a:p>
          <a:p>
            <a:pPr marL="514350" indent="-514350">
              <a:buFont typeface="+mj-lt"/>
              <a:buAutoNum type="alphaLcPeriod"/>
            </a:pPr>
            <a:r>
              <a:rPr lang="en-IN" sz="2800" dirty="0" smtClean="0"/>
              <a:t> C (</a:t>
            </a:r>
            <a:r>
              <a:rPr lang="en-IN" sz="2800" dirty="0" err="1" smtClean="0"/>
              <a:t>cytoplasmic</a:t>
            </a:r>
            <a:r>
              <a:rPr lang="en-IN" sz="2800" dirty="0" smtClean="0"/>
              <a:t>) ring is located in the cytoplasm.</a:t>
            </a:r>
          </a:p>
          <a:p>
            <a:pPr marL="514350" indent="-514350"/>
            <a:r>
              <a:rPr lang="en-IN" sz="2800" dirty="0" smtClean="0"/>
              <a:t>Gram-positive bacteria lack the  </a:t>
            </a:r>
            <a:r>
              <a:rPr lang="en-IN" sz="2800" dirty="0" err="1" smtClean="0"/>
              <a:t>lipopolysaccharide</a:t>
            </a:r>
            <a:r>
              <a:rPr lang="en-IN" sz="2800" dirty="0" smtClean="0"/>
              <a:t> layer, only S, M and C rings  ring are present.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Flagellar movement</a:t>
            </a:r>
            <a:endParaRPr lang="en-US" dirty="0"/>
          </a:p>
        </p:txBody>
      </p:sp>
      <p:pic>
        <p:nvPicPr>
          <p:cNvPr id="1026" name="Picture 2" descr="C:\Users\HP\Documents\DIGVIJAY COLLEGE\IMP ppt\IMG_20230816_11484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1600200"/>
            <a:ext cx="8358246" cy="47577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285728"/>
            <a:ext cx="7858180" cy="6072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>
            <a:normAutofit fontScale="90000"/>
          </a:bodyPr>
          <a:lstStyle/>
          <a:p>
            <a:r>
              <a:rPr lang="en-IN" dirty="0" smtClean="0"/>
              <a:t>Cytoplasm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911741"/>
          </a:xfrm>
        </p:spPr>
        <p:txBody>
          <a:bodyPr/>
          <a:lstStyle/>
          <a:p>
            <a:r>
              <a:rPr lang="en-IN" dirty="0" smtClean="0"/>
              <a:t>It is a colourless, colloidal, viscous fluid with suspended organic and inorganic solutes enclosed within the plasma membrane.</a:t>
            </a:r>
          </a:p>
          <a:p>
            <a:r>
              <a:rPr lang="en-IN" dirty="0" smtClean="0"/>
              <a:t> they lack membrane-bound organelles.</a:t>
            </a:r>
          </a:p>
          <a:p>
            <a:r>
              <a:rPr lang="en-IN" dirty="0" smtClean="0"/>
              <a:t>They have </a:t>
            </a:r>
            <a:r>
              <a:rPr lang="en-IN" dirty="0" err="1" smtClean="0"/>
              <a:t>ribosomes</a:t>
            </a:r>
            <a:r>
              <a:rPr lang="en-IN" dirty="0" smtClean="0"/>
              <a:t>, </a:t>
            </a:r>
            <a:r>
              <a:rPr lang="en-IN" dirty="0" err="1" smtClean="0"/>
              <a:t>mesosomes</a:t>
            </a:r>
            <a:r>
              <a:rPr lang="en-IN" dirty="0" smtClean="0"/>
              <a:t>, inclusion bodies, nucleic acids floating in them.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Gas Vacuoles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IN" dirty="0" smtClean="0"/>
              <a:t> organic inclusion bodies, are formed as a result of the aggregation of enormous number of small, hollow, cylindrical structures called </a:t>
            </a:r>
            <a:r>
              <a:rPr lang="en-IN" b="1" dirty="0" smtClean="0"/>
              <a:t>gas vesicles.</a:t>
            </a:r>
          </a:p>
          <a:p>
            <a:r>
              <a:rPr lang="en-US" dirty="0" smtClean="0"/>
              <a:t>a structure that provides buoyancy to some aquatic prokaryotes.</a:t>
            </a:r>
          </a:p>
          <a:p>
            <a:r>
              <a:rPr lang="en-US" dirty="0" smtClean="0"/>
              <a:t>Gas vacuoles are present in many photosynthetic bacteria and a few other aquatic prokaryotes such as </a:t>
            </a:r>
            <a:r>
              <a:rPr lang="en-US" i="1" dirty="0" err="1" smtClean="0"/>
              <a:t>Halobacterium</a:t>
            </a:r>
            <a:r>
              <a:rPr lang="en-US" dirty="0" smtClean="0"/>
              <a:t> (a salt- loving </a:t>
            </a:r>
            <a:r>
              <a:rPr lang="en-US" dirty="0" err="1" smtClean="0"/>
              <a:t>archaeon</a:t>
            </a:r>
            <a:r>
              <a:rPr lang="en-US" dirty="0" smtClean="0"/>
              <a:t>) and </a:t>
            </a:r>
            <a:r>
              <a:rPr lang="en-US" i="1" dirty="0" err="1" smtClean="0"/>
              <a:t>Thiothrix</a:t>
            </a:r>
            <a:r>
              <a:rPr lang="en-US" dirty="0" smtClean="0"/>
              <a:t> (a filamentous bacterium).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6000792"/>
          </a:xfrm>
        </p:spPr>
        <p:txBody>
          <a:bodyPr>
            <a:normAutofit lnSpcReduction="10000"/>
          </a:bodyPr>
          <a:lstStyle/>
          <a:p>
            <a:r>
              <a:rPr lang="en-IN" dirty="0" smtClean="0"/>
              <a:t>Bacteria are microscopic (small size 0.5 to 2µm), unicellular, prokaryotic organisms.</a:t>
            </a:r>
          </a:p>
          <a:p>
            <a:r>
              <a:rPr lang="en-IN" dirty="0" smtClean="0"/>
              <a:t>A variety of shapes</a:t>
            </a:r>
          </a:p>
          <a:p>
            <a:r>
              <a:rPr lang="en-IN" dirty="0" smtClean="0"/>
              <a:t>Outer cell wall made of specialized molecule( Peptidoglycan).</a:t>
            </a:r>
          </a:p>
          <a:p>
            <a:r>
              <a:rPr lang="en-IN" dirty="0" smtClean="0"/>
              <a:t>Cell membrane may have different constituency of molecule from eukaryote cells</a:t>
            </a:r>
          </a:p>
          <a:p>
            <a:r>
              <a:rPr lang="en-IN" dirty="0" smtClean="0"/>
              <a:t>Ribosome smaller.</a:t>
            </a:r>
          </a:p>
          <a:p>
            <a:r>
              <a:rPr lang="en-IN" dirty="0" smtClean="0"/>
              <a:t>No nuclear membrane.</a:t>
            </a:r>
          </a:p>
          <a:p>
            <a:r>
              <a:rPr lang="en-IN" dirty="0" smtClean="0"/>
              <a:t>Single molecule of </a:t>
            </a:r>
            <a:r>
              <a:rPr lang="en-IN" dirty="0" err="1" smtClean="0"/>
              <a:t>ds</a:t>
            </a:r>
            <a:r>
              <a:rPr lang="en-IN" dirty="0" smtClean="0"/>
              <a:t> DNA arranged in the form of a circle.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83245"/>
          </a:xfrm>
        </p:spPr>
        <p:txBody>
          <a:bodyPr/>
          <a:lstStyle/>
          <a:p>
            <a:r>
              <a:rPr lang="en-IN" dirty="0" smtClean="0"/>
              <a:t>Each gas vesicle is a spindle –shaped, single –membrane bound gas-filled structure made of protein. </a:t>
            </a:r>
          </a:p>
          <a:p>
            <a:r>
              <a:rPr lang="en-IN" dirty="0" smtClean="0"/>
              <a:t>The protein subunits assemble to form the wall  and is impermeable to water but freely permeable to atmospheric  gases.</a:t>
            </a:r>
          </a:p>
          <a:p>
            <a:r>
              <a:rPr lang="en-IN" dirty="0" smtClean="0"/>
              <a:t>Two different proteins, </a:t>
            </a:r>
            <a:r>
              <a:rPr lang="en-IN" dirty="0" err="1" smtClean="0"/>
              <a:t>GvpA</a:t>
            </a:r>
            <a:r>
              <a:rPr lang="en-IN" dirty="0" smtClean="0"/>
              <a:t> and </a:t>
            </a:r>
            <a:r>
              <a:rPr lang="en-IN" dirty="0" err="1" smtClean="0"/>
              <a:t>GvpC</a:t>
            </a:r>
            <a:r>
              <a:rPr lang="en-IN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Chromosome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5357850"/>
          </a:xfrm>
        </p:spPr>
        <p:txBody>
          <a:bodyPr/>
          <a:lstStyle/>
          <a:p>
            <a:r>
              <a:rPr lang="en-IN" dirty="0" smtClean="0"/>
              <a:t>Bacterial chromosome is simple and is represented mainly by double stranded DNA molecule.</a:t>
            </a:r>
          </a:p>
          <a:p>
            <a:r>
              <a:rPr lang="en-IN" dirty="0" smtClean="0"/>
              <a:t>Covalently closed circular structure </a:t>
            </a:r>
            <a:r>
              <a:rPr lang="en-IN" dirty="0" err="1" smtClean="0"/>
              <a:t>consisiting</a:t>
            </a:r>
            <a:r>
              <a:rPr lang="en-IN" dirty="0" smtClean="0"/>
              <a:t> of only a single molecule of DNA .  </a:t>
            </a:r>
          </a:p>
          <a:p>
            <a:pPr>
              <a:buNone/>
            </a:pPr>
            <a:endParaRPr lang="en-IN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/>
          <a:lstStyle/>
          <a:p>
            <a:r>
              <a:rPr lang="en-US" dirty="0" err="1" smtClean="0"/>
              <a:t>Carboxysomes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5429288"/>
          </a:xfrm>
        </p:spPr>
        <p:txBody>
          <a:bodyPr/>
          <a:lstStyle/>
          <a:p>
            <a:r>
              <a:rPr lang="en-US" dirty="0" err="1" smtClean="0"/>
              <a:t>Carboxysomes</a:t>
            </a:r>
            <a:r>
              <a:rPr lang="en-US" dirty="0" smtClean="0"/>
              <a:t> are present in many </a:t>
            </a:r>
            <a:r>
              <a:rPr lang="en-US" dirty="0" err="1" smtClean="0"/>
              <a:t>cyanobacteria</a:t>
            </a:r>
            <a:r>
              <a:rPr lang="en-US" dirty="0" smtClean="0"/>
              <a:t> and other CO 2 -fixing bacteria.</a:t>
            </a:r>
          </a:p>
          <a:p>
            <a:r>
              <a:rPr lang="en-US" dirty="0" smtClean="0"/>
              <a:t>They are polyhedral, about 100 nm in diameter, and contain the enzyme ribulose-1,5- </a:t>
            </a:r>
            <a:r>
              <a:rPr lang="en-US" dirty="0" err="1" smtClean="0"/>
              <a:t>bisphosphate</a:t>
            </a:r>
            <a:r>
              <a:rPr lang="en-US" dirty="0" smtClean="0"/>
              <a:t> </a:t>
            </a:r>
            <a:r>
              <a:rPr lang="en-US" dirty="0" err="1" smtClean="0"/>
              <a:t>carboxylase</a:t>
            </a:r>
            <a:r>
              <a:rPr lang="en-US" dirty="0" smtClean="0"/>
              <a:t> (</a:t>
            </a:r>
            <a:r>
              <a:rPr lang="en-US" dirty="0" err="1" smtClean="0"/>
              <a:t>Rubisco</a:t>
            </a:r>
            <a:r>
              <a:rPr lang="en-US" dirty="0" smtClean="0"/>
              <a:t>).</a:t>
            </a:r>
          </a:p>
          <a:p>
            <a:r>
              <a:rPr lang="en-US" dirty="0" err="1" smtClean="0"/>
              <a:t>Rubisco</a:t>
            </a:r>
            <a:r>
              <a:rPr lang="en-US" dirty="0" smtClean="0"/>
              <a:t> is the critical enzyme for CO2              fixation, the process of converting CO2 into sugar.</a:t>
            </a:r>
          </a:p>
          <a:p>
            <a:r>
              <a:rPr lang="en-US" dirty="0" err="1" smtClean="0"/>
              <a:t>Carboxysomes</a:t>
            </a:r>
            <a:r>
              <a:rPr lang="en-US" dirty="0" smtClean="0"/>
              <a:t> also may be a site of CO 2 fixation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Magnetosome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 smtClean="0"/>
              <a:t>Magnetosome are the inorganic inclusion bodies.</a:t>
            </a:r>
          </a:p>
          <a:p>
            <a:r>
              <a:rPr lang="en-US" dirty="0" err="1" smtClean="0"/>
              <a:t>Magnetosomes</a:t>
            </a:r>
            <a:r>
              <a:rPr lang="en-US" dirty="0" smtClean="0"/>
              <a:t> are intracellular chains of magnetite (Fe3O4 ) particles.</a:t>
            </a:r>
          </a:p>
          <a:p>
            <a:r>
              <a:rPr lang="en-IN" dirty="0" smtClean="0"/>
              <a:t>Magnetosome containing bacteria are called </a:t>
            </a:r>
            <a:r>
              <a:rPr lang="en-IN" b="1" i="1" dirty="0" err="1" smtClean="0"/>
              <a:t>magnetotactic</a:t>
            </a:r>
            <a:r>
              <a:rPr lang="en-IN" b="1" i="1" dirty="0" smtClean="0"/>
              <a:t> bacteria</a:t>
            </a:r>
            <a:r>
              <a:rPr lang="en-IN" dirty="0" smtClean="0"/>
              <a:t>. </a:t>
            </a:r>
          </a:p>
          <a:p>
            <a:pPr>
              <a:buNone/>
            </a:pPr>
            <a:r>
              <a:rPr lang="en-IN" dirty="0" err="1" smtClean="0"/>
              <a:t>Eg</a:t>
            </a:r>
            <a:r>
              <a:rPr lang="en-IN" dirty="0" smtClean="0"/>
              <a:t>: </a:t>
            </a:r>
            <a:r>
              <a:rPr lang="en-IN" i="1" dirty="0" err="1" smtClean="0"/>
              <a:t>Aquaspirillum</a:t>
            </a:r>
            <a:r>
              <a:rPr lang="en-IN" i="1" dirty="0" smtClean="0"/>
              <a:t> </a:t>
            </a:r>
            <a:r>
              <a:rPr lang="en-IN" i="1" dirty="0" err="1" smtClean="0"/>
              <a:t>magnetotactic</a:t>
            </a:r>
            <a:r>
              <a:rPr lang="en-IN" dirty="0" smtClean="0"/>
              <a:t>.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83245"/>
          </a:xfrm>
        </p:spPr>
        <p:txBody>
          <a:bodyPr/>
          <a:lstStyle/>
          <a:p>
            <a:r>
              <a:rPr lang="en-IN" dirty="0" smtClean="0"/>
              <a:t>The main function of magnetosome is probably to guide such bacteria toward the sediment where O2 concentration is lower.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500043"/>
            <a:ext cx="6715172" cy="6000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Phycobilisomes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72072"/>
          </a:xfrm>
        </p:spPr>
        <p:txBody>
          <a:bodyPr>
            <a:normAutofit/>
          </a:bodyPr>
          <a:lstStyle/>
          <a:p>
            <a:r>
              <a:rPr lang="en-US" dirty="0" smtClean="0"/>
              <a:t>Photosynthetic pigments and electron transport chain components are located in </a:t>
            </a:r>
            <a:r>
              <a:rPr lang="en-US" dirty="0" err="1" smtClean="0"/>
              <a:t>thylakoid</a:t>
            </a:r>
            <a:r>
              <a:rPr lang="en-US" dirty="0" smtClean="0"/>
              <a:t> membranes lined with particles called </a:t>
            </a:r>
            <a:r>
              <a:rPr lang="en-US" dirty="0" err="1" smtClean="0"/>
              <a:t>phycobilisomes</a:t>
            </a:r>
            <a:r>
              <a:rPr lang="en-US" dirty="0" smtClean="0"/>
              <a:t>.</a:t>
            </a:r>
          </a:p>
          <a:p>
            <a:r>
              <a:rPr lang="en-IN" dirty="0" err="1" smtClean="0"/>
              <a:t>Phycobilisomes</a:t>
            </a:r>
            <a:r>
              <a:rPr lang="en-IN" dirty="0" smtClean="0"/>
              <a:t> are aggregates of light harvesting protein attached to </a:t>
            </a:r>
            <a:r>
              <a:rPr lang="en-IN" dirty="0" err="1" smtClean="0"/>
              <a:t>stroma</a:t>
            </a:r>
            <a:r>
              <a:rPr lang="en-IN" dirty="0" smtClean="0"/>
              <a:t> side of the </a:t>
            </a:r>
            <a:r>
              <a:rPr lang="en-IN" dirty="0" err="1" smtClean="0"/>
              <a:t>thylokoid</a:t>
            </a:r>
            <a:r>
              <a:rPr lang="en-IN" dirty="0" smtClean="0"/>
              <a:t> membranes of the </a:t>
            </a:r>
            <a:r>
              <a:rPr lang="en-IN" dirty="0" err="1" smtClean="0"/>
              <a:t>cyanobacteria</a:t>
            </a:r>
            <a:r>
              <a:rPr lang="en-IN" dirty="0" smtClean="0"/>
              <a:t> and red algae.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554683"/>
          </a:xfrm>
        </p:spPr>
        <p:txBody>
          <a:bodyPr/>
          <a:lstStyle/>
          <a:p>
            <a:r>
              <a:rPr lang="en-US" dirty="0" smtClean="0"/>
              <a:t>These contain </a:t>
            </a:r>
            <a:r>
              <a:rPr lang="en-US" dirty="0" err="1" smtClean="0"/>
              <a:t>phycobilin</a:t>
            </a:r>
            <a:r>
              <a:rPr lang="en-US" dirty="0" smtClean="0"/>
              <a:t> pigments, particularly </a:t>
            </a:r>
            <a:r>
              <a:rPr lang="en-US" dirty="0" err="1" smtClean="0"/>
              <a:t>phycocyanin</a:t>
            </a:r>
            <a:r>
              <a:rPr lang="en-US" dirty="0" smtClean="0"/>
              <a:t> and </a:t>
            </a:r>
            <a:r>
              <a:rPr lang="en-US" dirty="0" err="1" smtClean="0"/>
              <a:t>phycoerythrin</a:t>
            </a:r>
            <a:r>
              <a:rPr lang="en-US" dirty="0" smtClean="0"/>
              <a:t>, which transfer energy to </a:t>
            </a:r>
            <a:r>
              <a:rPr lang="en-US" dirty="0" err="1" smtClean="0"/>
              <a:t>photosystem</a:t>
            </a:r>
            <a:r>
              <a:rPr lang="en-US" dirty="0" smtClean="0"/>
              <a:t> II. 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00430" y="2285992"/>
            <a:ext cx="5091119" cy="422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Morphology of bacteria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en-IN" dirty="0" smtClean="0"/>
              <a:t> following morphology characteristics of bacteria:</a:t>
            </a:r>
          </a:p>
          <a:p>
            <a:r>
              <a:rPr lang="en-IN" dirty="0" smtClean="0"/>
              <a:t>Shape:</a:t>
            </a:r>
          </a:p>
          <a:p>
            <a:r>
              <a:rPr lang="en-IN" dirty="0" smtClean="0"/>
              <a:t>Size:</a:t>
            </a:r>
          </a:p>
          <a:p>
            <a:r>
              <a:rPr lang="en-IN" dirty="0" smtClean="0"/>
              <a:t>Arrangement:</a:t>
            </a:r>
          </a:p>
          <a:p>
            <a:r>
              <a:rPr lang="en-IN" dirty="0" smtClean="0"/>
              <a:t>Flagella:</a:t>
            </a:r>
          </a:p>
          <a:p>
            <a:r>
              <a:rPr lang="en-IN" dirty="0" smtClean="0"/>
              <a:t>Spores:</a:t>
            </a:r>
          </a:p>
          <a:p>
            <a:r>
              <a:rPr lang="en-IN" dirty="0" smtClean="0"/>
              <a:t>Capsule:</a:t>
            </a:r>
          </a:p>
          <a:p>
            <a:r>
              <a:rPr lang="en-IN" dirty="0" smtClean="0"/>
              <a:t>Motility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214290"/>
            <a:ext cx="8429684" cy="642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Flagella</a:t>
            </a:r>
            <a:endParaRPr lang="en-US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1285860"/>
            <a:ext cx="8143932" cy="5572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6072198" y="2857496"/>
            <a:ext cx="30718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 smtClean="0"/>
              <a:t>Pseudomonas </a:t>
            </a:r>
            <a:r>
              <a:rPr lang="en-IN" b="1" dirty="0" err="1" smtClean="0"/>
              <a:t>fluorescens</a:t>
            </a:r>
            <a:endParaRPr lang="en-US" b="1" dirty="0"/>
          </a:p>
        </p:txBody>
      </p:sp>
      <p:sp>
        <p:nvSpPr>
          <p:cNvPr id="6" name="TextBox 5"/>
          <p:cNvSpPr txBox="1"/>
          <p:nvPr/>
        </p:nvSpPr>
        <p:spPr>
          <a:xfrm>
            <a:off x="6572264" y="4143380"/>
            <a:ext cx="157163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b="1" dirty="0" err="1" smtClean="0"/>
              <a:t>Nitrosomona</a:t>
            </a:r>
            <a:r>
              <a:rPr lang="en-IN" dirty="0" err="1" smtClean="0"/>
              <a:t>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HP\Documents\DIGVIJAY COLLEGE\MSc I SEM ppt topic\IMG_20230808_00024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3214686"/>
            <a:ext cx="7786709" cy="3429024"/>
          </a:xfrm>
          <a:prstGeom prst="rect">
            <a:avLst/>
          </a:prstGeom>
          <a:noFill/>
        </p:spPr>
      </p:pic>
      <p:pic>
        <p:nvPicPr>
          <p:cNvPr id="2051" name="Picture 3" descr="C:\Users\HP\Documents\DIGVIJAY COLLEGE\MSc I SEM ppt topic\IMG_20230808_00031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7715272" cy="31432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 smtClean="0">
                <a:solidFill>
                  <a:schemeClr val="accent5">
                    <a:lumMod val="75000"/>
                  </a:schemeClr>
                </a:solidFill>
              </a:rPr>
              <a:t>Ultra structure of Bacteria</a:t>
            </a:r>
            <a:endParaRPr lang="en-US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IN" b="1" dirty="0" smtClean="0">
                <a:solidFill>
                  <a:srgbClr val="FF0000"/>
                </a:solidFill>
              </a:rPr>
              <a:t>Cell envelope </a:t>
            </a:r>
            <a:r>
              <a:rPr lang="en-IN" b="1" dirty="0" smtClean="0"/>
              <a:t>: </a:t>
            </a:r>
            <a:r>
              <a:rPr lang="en-IN" dirty="0" smtClean="0"/>
              <a:t>consists of</a:t>
            </a:r>
          </a:p>
          <a:p>
            <a:r>
              <a:rPr lang="en-IN" dirty="0" smtClean="0"/>
              <a:t>Glycocalyx</a:t>
            </a:r>
          </a:p>
          <a:p>
            <a:r>
              <a:rPr lang="en-IN" dirty="0" smtClean="0"/>
              <a:t>Cell wall</a:t>
            </a:r>
          </a:p>
          <a:p>
            <a:r>
              <a:rPr lang="en-IN" dirty="0" smtClean="0"/>
              <a:t>Cell membrane</a:t>
            </a:r>
          </a:p>
          <a:p>
            <a:pPr>
              <a:buNone/>
            </a:pPr>
            <a:r>
              <a:rPr lang="en-IN" b="1" dirty="0" smtClean="0"/>
              <a:t>Glycocalyx (Mucilage Sheath)-  </a:t>
            </a:r>
          </a:p>
          <a:p>
            <a:r>
              <a:rPr lang="en-IN" dirty="0" smtClean="0"/>
              <a:t>Outermost mucilage  layer of cell envelope which consists of non-cellulosic polysaccharides with or without protein.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6343</TotalTime>
  <Words>1389</Words>
  <Application>Microsoft Office PowerPoint</Application>
  <PresentationFormat>On-screen Show (4:3)</PresentationFormat>
  <Paragraphs>159</Paragraphs>
  <Slides>47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48" baseType="lpstr">
      <vt:lpstr>Office Theme</vt:lpstr>
      <vt:lpstr>Slide 1</vt:lpstr>
      <vt:lpstr>Slide 2</vt:lpstr>
      <vt:lpstr>Slide 3</vt:lpstr>
      <vt:lpstr>Slide 4</vt:lpstr>
      <vt:lpstr>Morphology of bacteria</vt:lpstr>
      <vt:lpstr>Slide 6</vt:lpstr>
      <vt:lpstr>Flagella</vt:lpstr>
      <vt:lpstr>Slide 8</vt:lpstr>
      <vt:lpstr>Ultra structure of Bacteria</vt:lpstr>
      <vt:lpstr>Slide 10</vt:lpstr>
      <vt:lpstr>Slide 11</vt:lpstr>
      <vt:lpstr>Slide 12</vt:lpstr>
      <vt:lpstr>Slide 13</vt:lpstr>
      <vt:lpstr>Slide 14</vt:lpstr>
      <vt:lpstr>Cell wall</vt:lpstr>
      <vt:lpstr>Slide 16</vt:lpstr>
      <vt:lpstr>Slide 17</vt:lpstr>
      <vt:lpstr>Slide 18</vt:lpstr>
      <vt:lpstr>Slide 19</vt:lpstr>
      <vt:lpstr>Slide 20</vt:lpstr>
      <vt:lpstr>Cell wall of Gram positive bacteria</vt:lpstr>
      <vt:lpstr>Cell wall of Gram negative bacteria</vt:lpstr>
      <vt:lpstr>Slide 23</vt:lpstr>
      <vt:lpstr>Synthesis of Peptidoglycan</vt:lpstr>
      <vt:lpstr>Slide 25</vt:lpstr>
      <vt:lpstr>Slide 26</vt:lpstr>
      <vt:lpstr>transpeptidation </vt:lpstr>
      <vt:lpstr>Slide 28</vt:lpstr>
      <vt:lpstr>Slide 29</vt:lpstr>
      <vt:lpstr>Pili and Fimbriae</vt:lpstr>
      <vt:lpstr>Slide 31</vt:lpstr>
      <vt:lpstr>Slide 32</vt:lpstr>
      <vt:lpstr>Flagellum of gram negative bacteria</vt:lpstr>
      <vt:lpstr>Slide 34</vt:lpstr>
      <vt:lpstr>Slide 35</vt:lpstr>
      <vt:lpstr>Flagellar movement</vt:lpstr>
      <vt:lpstr>Slide 37</vt:lpstr>
      <vt:lpstr>Cytoplasm</vt:lpstr>
      <vt:lpstr>Gas Vacuoles</vt:lpstr>
      <vt:lpstr>Slide 40</vt:lpstr>
      <vt:lpstr>Chromosome</vt:lpstr>
      <vt:lpstr>Carboxysomes</vt:lpstr>
      <vt:lpstr>Magnetosome</vt:lpstr>
      <vt:lpstr>Slide 44</vt:lpstr>
      <vt:lpstr>Slide 45</vt:lpstr>
      <vt:lpstr>Phycobilisomes</vt:lpstr>
      <vt:lpstr>Slide 47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HP</dc:creator>
  <cp:lastModifiedBy>HP</cp:lastModifiedBy>
  <cp:revision>208</cp:revision>
  <dcterms:created xsi:type="dcterms:W3CDTF">2022-08-30T19:33:48Z</dcterms:created>
  <dcterms:modified xsi:type="dcterms:W3CDTF">2024-10-03T05:55:25Z</dcterms:modified>
</cp:coreProperties>
</file>